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nse estil ni q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nse estil, quadrícula de tau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F58436F-3C10-7001-4E29-318E47955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28B30422-05EB-A6AB-D8C3-B5AD60DA3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2499239-D557-EB82-07B2-D3DA735F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2E9E9A4C-F9C5-C477-CB62-BD45CBB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1518300F-3BAD-6753-29C6-BD00DC0C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5363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C86F4C0-A760-974D-3E6E-95A6BBA7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77AD1B81-900B-8809-E060-C2C2688A8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F8D3F86-FD13-9155-D822-0752F534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B861BE74-344E-399C-5F7D-EC9D12D5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6BCACEB-45C9-9ADE-1A94-EDB901A4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274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E1BB3B53-6BC6-B167-F55D-8A8262DD6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E1FFA90C-0870-FB39-E663-0F0B737CE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317DE3A2-422D-093D-9BFB-2D38955F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5D695BB-BA2D-8F2E-F3A7-CDEC2A9C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FFBC216-CBC2-5047-BCDC-C891D7DD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1782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2C7E280-2181-11B3-739C-E9FE01DB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3AC1800-872A-753F-2511-49B30CC7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DBF20E4-56D0-504C-BC74-BAC9F8EA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88BD201-FCD0-110A-D262-C2239AB3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C185B8C-FD9B-2F3E-6C0C-97BD685E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967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AF28EEE-8FFB-D989-62EF-916CE1D2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6588304D-A593-E55C-A3E1-2CD3D60BA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4E73A0E-4FB6-8F55-5623-319A0B15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55CCC9D7-A092-EAE8-728A-5AAAF9AA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4123C0D-5F49-ECE2-2763-FAD90D3B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1599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79D03C5-9E71-4B0E-6D7D-E76EF20A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D291E52-49A0-FFA1-FAD3-A5CA43B7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ACEA8F04-9F7E-0FEA-213F-CB90E4FAC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A25D4AF9-EBD4-4E4F-847F-C4CDEE46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66D906FF-E601-7D95-5701-E2F6FF25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F193A7EB-9BC6-7373-B1C4-12F17CD8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867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A018F0B-271C-CE43-59AC-E922600D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3479112B-A67F-A0B7-5FFD-478DE257A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98AC2F44-B37A-1347-1022-49F0DDE5E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CAF2629C-E21A-5692-CB26-745D535B5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3486069A-942D-4808-FC11-77CCEB759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8EAAD6A3-B01F-54CB-7041-CEEF7669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82BD370E-7FF6-0AB1-2120-6C6B0A15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B4AA5E8A-FB70-DA4D-E8DA-42D8EDBA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0626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DA30F72-33CB-55FA-1220-89F723E3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EB3ECC7F-1CB2-7BDB-47E5-852A2A46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B884EA9-939D-A856-5F98-49421D02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3431C96F-53A6-D013-66F1-DF7B69B6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35622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68C00ADD-5FFB-255C-0280-C264B60E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5AABCFCD-F6B1-9AE4-F9D2-1EBEAB15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04DE0DF-F2CB-4360-7B03-D0266BF3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8656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1D60F9A-DEF3-4032-2145-3AA57B81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C8A189B-E25B-3312-07B1-EA4D6199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B39F7296-9B83-0240-3F03-52488267E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689DD4AF-A91C-B9E7-D4BA-675BCB6C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E541E501-DCA6-119A-B341-BF2650D8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B79E41A7-C527-0018-5FCE-D6116EA0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7098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FB76F15-E62E-E5A7-18D6-587F9DF2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85EB1AB1-D775-1EA5-D862-5BFA7178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3EAF2DF-F224-F4EA-9FAF-1DFDB318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3AC2D92-70D4-5934-EF98-732CC0A4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79A105B4-8F18-55A7-6B7F-7DC29750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887B8EE7-9E5E-6F53-AA20-18B81856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6809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A6C3717F-B60C-C634-8402-BE8F3006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7EC52BB8-5BB8-52BB-07DD-DE1E45AA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9AA065A-4E57-DFB3-D58D-05C871DAC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C4506-4F3D-4D89-8032-81BA38B8769F}" type="datetimeFigureOut">
              <a:rPr lang="ca-ES" smtClean="0"/>
              <a:t>28/9/2022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FF2BB30-5C26-EA0D-88C8-71701DD41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2CF4C9A-2D2E-5748-DE31-0F1E3788E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7A30-8CAD-490B-8484-96F321D928A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9245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" descr="Imatge que conté text, cel, estacionari, instrument d'escriptura&#10;&#10;Descripció generada automàticament">
            <a:extLst>
              <a:ext uri="{FF2B5EF4-FFF2-40B4-BE49-F238E27FC236}">
                <a16:creationId xmlns:a16="http://schemas.microsoft.com/office/drawing/2014/main" id="{06E51774-0BA9-6E64-AED1-6509255FCC03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00505" y="552450"/>
            <a:ext cx="3138170" cy="2114550"/>
          </a:xfrm>
          <a:prstGeom prst="rect">
            <a:avLst/>
          </a:prstGeom>
        </p:spPr>
      </p:pic>
      <p:pic>
        <p:nvPicPr>
          <p:cNvPr id="5" name="Image3">
            <a:extLst>
              <a:ext uri="{FF2B5EF4-FFF2-40B4-BE49-F238E27FC236}">
                <a16:creationId xmlns:a16="http://schemas.microsoft.com/office/drawing/2014/main" id="{AB50E6B1-9A4A-86BF-2464-95239DE57942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46834" y="3429000"/>
            <a:ext cx="3445511" cy="2621597"/>
          </a:xfrm>
          <a:prstGeom prst="rect">
            <a:avLst/>
          </a:prstGeom>
        </p:spPr>
      </p:pic>
      <p:pic>
        <p:nvPicPr>
          <p:cNvPr id="6" name="Image4">
            <a:extLst>
              <a:ext uri="{FF2B5EF4-FFF2-40B4-BE49-F238E27FC236}">
                <a16:creationId xmlns:a16="http://schemas.microsoft.com/office/drawing/2014/main" id="{17924F21-29EA-0CCE-2874-3440A0D6AE92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86955" y="552450"/>
            <a:ext cx="2971798" cy="1990725"/>
          </a:xfrm>
          <a:prstGeom prst="rect">
            <a:avLst/>
          </a:prstGeom>
        </p:spPr>
      </p:pic>
      <p:pic>
        <p:nvPicPr>
          <p:cNvPr id="7" name="Image5">
            <a:extLst>
              <a:ext uri="{FF2B5EF4-FFF2-40B4-BE49-F238E27FC236}">
                <a16:creationId xmlns:a16="http://schemas.microsoft.com/office/drawing/2014/main" id="{8AAE2995-B289-7DE7-FB1F-013E1B553E67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50429" y="3638549"/>
            <a:ext cx="323659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 11">
            <a:extLst>
              <a:ext uri="{FF2B5EF4-FFF2-40B4-BE49-F238E27FC236}">
                <a16:creationId xmlns:a16="http://schemas.microsoft.com/office/drawing/2014/main" id="{48DA4154-DB79-B10B-5D21-743C672F7437}"/>
              </a:ext>
            </a:extLst>
          </p:cNvPr>
          <p:cNvGrpSpPr/>
          <p:nvPr/>
        </p:nvGrpSpPr>
        <p:grpSpPr>
          <a:xfrm>
            <a:off x="1481966" y="241209"/>
            <a:ext cx="9228068" cy="6375582"/>
            <a:chOff x="1371820" y="313637"/>
            <a:chExt cx="9228068" cy="6375582"/>
          </a:xfrm>
        </p:grpSpPr>
        <p:grpSp>
          <p:nvGrpSpPr>
            <p:cNvPr id="2" name="Agrupa 1">
              <a:extLst>
                <a:ext uri="{FF2B5EF4-FFF2-40B4-BE49-F238E27FC236}">
                  <a16:creationId xmlns:a16="http://schemas.microsoft.com/office/drawing/2014/main" id="{A415CBF8-2882-EEA0-D23C-DCDE18FED495}"/>
                </a:ext>
              </a:extLst>
            </p:cNvPr>
            <p:cNvGrpSpPr/>
            <p:nvPr/>
          </p:nvGrpSpPr>
          <p:grpSpPr>
            <a:xfrm>
              <a:off x="1733982" y="313637"/>
              <a:ext cx="8527352" cy="6375582"/>
              <a:chOff x="2983360" y="241209"/>
              <a:chExt cx="8527352" cy="6375582"/>
            </a:xfrm>
          </p:grpSpPr>
          <p:grpSp>
            <p:nvGrpSpPr>
              <p:cNvPr id="16" name="Agrupa 15">
                <a:extLst>
                  <a:ext uri="{FF2B5EF4-FFF2-40B4-BE49-F238E27FC236}">
                    <a16:creationId xmlns:a16="http://schemas.microsoft.com/office/drawing/2014/main" id="{7A18E230-0ADF-3B17-CF3E-A5B9CD18B4EC}"/>
                  </a:ext>
                </a:extLst>
              </p:cNvPr>
              <p:cNvGrpSpPr/>
              <p:nvPr/>
            </p:nvGrpSpPr>
            <p:grpSpPr>
              <a:xfrm>
                <a:off x="6906568" y="241209"/>
                <a:ext cx="4604144" cy="6375582"/>
                <a:chOff x="3643394" y="387590"/>
                <a:chExt cx="4604144" cy="6375582"/>
              </a:xfrm>
            </p:grpSpPr>
            <p:pic>
              <p:nvPicPr>
                <p:cNvPr id="3" name="Imatge 2">
                  <a:extLst>
                    <a:ext uri="{FF2B5EF4-FFF2-40B4-BE49-F238E27FC236}">
                      <a16:creationId xmlns:a16="http://schemas.microsoft.com/office/drawing/2014/main" id="{45D4A939-2315-55B3-0F2E-54F4E0684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43394" y="387590"/>
                  <a:ext cx="2165581" cy="2046771"/>
                </a:xfrm>
                <a:prstGeom prst="rect">
                  <a:avLst/>
                </a:prstGeom>
              </p:spPr>
            </p:pic>
            <p:pic>
              <p:nvPicPr>
                <p:cNvPr id="5" name="Imatge 4">
                  <a:extLst>
                    <a:ext uri="{FF2B5EF4-FFF2-40B4-BE49-F238E27FC236}">
                      <a16:creationId xmlns:a16="http://schemas.microsoft.com/office/drawing/2014/main" id="{12BD7076-CAF6-DB4F-1E61-BDF2B98CE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74703" y="387590"/>
                  <a:ext cx="2165581" cy="2091848"/>
                </a:xfrm>
                <a:prstGeom prst="rect">
                  <a:avLst/>
                </a:prstGeom>
              </p:spPr>
            </p:pic>
            <p:pic>
              <p:nvPicPr>
                <p:cNvPr id="7" name="Imatge 6">
                  <a:extLst>
                    <a:ext uri="{FF2B5EF4-FFF2-40B4-BE49-F238E27FC236}">
                      <a16:creationId xmlns:a16="http://schemas.microsoft.com/office/drawing/2014/main" id="{71A96980-A1E5-FE1B-E518-749166ED4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13638" y="2584580"/>
                  <a:ext cx="2095337" cy="1995434"/>
                </a:xfrm>
                <a:prstGeom prst="rect">
                  <a:avLst/>
                </a:prstGeom>
              </p:spPr>
            </p:pic>
            <p:pic>
              <p:nvPicPr>
                <p:cNvPr id="9" name="Imatge 8">
                  <a:extLst>
                    <a:ext uri="{FF2B5EF4-FFF2-40B4-BE49-F238E27FC236}">
                      <a16:creationId xmlns:a16="http://schemas.microsoft.com/office/drawing/2014/main" id="{FE756D2A-0303-76BE-6854-75C904829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74703" y="2574402"/>
                  <a:ext cx="2095337" cy="2005612"/>
                </a:xfrm>
                <a:prstGeom prst="rect">
                  <a:avLst/>
                </a:prstGeom>
              </p:spPr>
            </p:pic>
            <p:pic>
              <p:nvPicPr>
                <p:cNvPr id="11" name="Imatge 10">
                  <a:extLst>
                    <a:ext uri="{FF2B5EF4-FFF2-40B4-BE49-F238E27FC236}">
                      <a16:creationId xmlns:a16="http://schemas.microsoft.com/office/drawing/2014/main" id="{9329431E-545A-1EB2-A996-74B3CAEFC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3638" y="4730233"/>
                  <a:ext cx="2165580" cy="2032939"/>
                </a:xfrm>
                <a:prstGeom prst="rect">
                  <a:avLst/>
                </a:prstGeom>
              </p:spPr>
            </p:pic>
            <p:pic>
              <p:nvPicPr>
                <p:cNvPr id="13" name="Imatge 12">
                  <a:extLst>
                    <a:ext uri="{FF2B5EF4-FFF2-40B4-BE49-F238E27FC236}">
                      <a16:creationId xmlns:a16="http://schemas.microsoft.com/office/drawing/2014/main" id="{0926BBBB-95E4-FB49-5F1D-C1876F208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2696" y="4671324"/>
                  <a:ext cx="2244842" cy="2091848"/>
                </a:xfrm>
                <a:prstGeom prst="rect">
                  <a:avLst/>
                </a:prstGeom>
              </p:spPr>
            </p:pic>
          </p:grpSp>
          <p:pic>
            <p:nvPicPr>
              <p:cNvPr id="15" name="Imatge 14">
                <a:extLst>
                  <a:ext uri="{FF2B5EF4-FFF2-40B4-BE49-F238E27FC236}">
                    <a16:creationId xmlns:a16="http://schemas.microsoft.com/office/drawing/2014/main" id="{FCACDBAA-5AB4-062B-2C26-1749D70E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3360" y="2032253"/>
                <a:ext cx="3723470" cy="2793494"/>
              </a:xfrm>
              <a:prstGeom prst="rect">
                <a:avLst/>
              </a:prstGeom>
            </p:spPr>
          </p:pic>
        </p:grpSp>
        <p:sp>
          <p:nvSpPr>
            <p:cNvPr id="4" name="QuadreDeText 3">
              <a:extLst>
                <a:ext uri="{FF2B5EF4-FFF2-40B4-BE49-F238E27FC236}">
                  <a16:creationId xmlns:a16="http://schemas.microsoft.com/office/drawing/2014/main" id="{E940459A-3631-91BE-D92C-792B0F37BB12}"/>
                </a:ext>
              </a:extLst>
            </p:cNvPr>
            <p:cNvSpPr txBox="1"/>
            <p:nvPr/>
          </p:nvSpPr>
          <p:spPr>
            <a:xfrm rot="5400000">
              <a:off x="9637224" y="1205672"/>
              <a:ext cx="1617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400" dirty="0"/>
                <a:t>Experiment 1</a:t>
              </a:r>
            </a:p>
          </p:txBody>
        </p:sp>
        <p:sp>
          <p:nvSpPr>
            <p:cNvPr id="6" name="QuadreDeText 5">
              <a:extLst>
                <a:ext uri="{FF2B5EF4-FFF2-40B4-BE49-F238E27FC236}">
                  <a16:creationId xmlns:a16="http://schemas.microsoft.com/office/drawing/2014/main" id="{E7961C99-FA3E-8DD7-78D7-3B7331557BB2}"/>
                </a:ext>
              </a:extLst>
            </p:cNvPr>
            <p:cNvSpPr txBox="1"/>
            <p:nvPr/>
          </p:nvSpPr>
          <p:spPr>
            <a:xfrm rot="5400000">
              <a:off x="9637223" y="3275112"/>
              <a:ext cx="1617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400" dirty="0"/>
                <a:t>Experiment 2</a:t>
              </a:r>
            </a:p>
          </p:txBody>
        </p:sp>
        <p:sp>
          <p:nvSpPr>
            <p:cNvPr id="8" name="QuadreDeText 7">
              <a:extLst>
                <a:ext uri="{FF2B5EF4-FFF2-40B4-BE49-F238E27FC236}">
                  <a16:creationId xmlns:a16="http://schemas.microsoft.com/office/drawing/2014/main" id="{9EFF76C6-A2EA-3861-3CF3-F12DA38DFD7A}"/>
                </a:ext>
              </a:extLst>
            </p:cNvPr>
            <p:cNvSpPr txBox="1"/>
            <p:nvPr/>
          </p:nvSpPr>
          <p:spPr>
            <a:xfrm rot="5400000">
              <a:off x="9637222" y="5489407"/>
              <a:ext cx="1617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400" dirty="0"/>
                <a:t>Experiment 3</a:t>
              </a:r>
            </a:p>
          </p:txBody>
        </p:sp>
        <p:sp>
          <p:nvSpPr>
            <p:cNvPr id="10" name="QuadreDeText 9">
              <a:extLst>
                <a:ext uri="{FF2B5EF4-FFF2-40B4-BE49-F238E27FC236}">
                  <a16:creationId xmlns:a16="http://schemas.microsoft.com/office/drawing/2014/main" id="{50BBF70E-C8A7-68F6-D01B-BC1229280A13}"/>
                </a:ext>
              </a:extLst>
            </p:cNvPr>
            <p:cNvSpPr txBox="1"/>
            <p:nvPr/>
          </p:nvSpPr>
          <p:spPr>
            <a:xfrm rot="16200000">
              <a:off x="716933" y="3347539"/>
              <a:ext cx="1617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400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89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QuadreDeText 27">
            <a:extLst>
              <a:ext uri="{FF2B5EF4-FFF2-40B4-BE49-F238E27FC236}">
                <a16:creationId xmlns:a16="http://schemas.microsoft.com/office/drawing/2014/main" id="{FC42CD4A-3542-5766-0515-393ABC09F03B}"/>
              </a:ext>
            </a:extLst>
          </p:cNvPr>
          <p:cNvSpPr txBox="1"/>
          <p:nvPr/>
        </p:nvSpPr>
        <p:spPr>
          <a:xfrm>
            <a:off x="4494121" y="2614505"/>
            <a:ext cx="22931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50" dirty="0"/>
              <a:t>Ductal: 0.89	        Alpha: 0.83</a:t>
            </a:r>
          </a:p>
          <a:p>
            <a:r>
              <a:rPr lang="ca-ES" sz="1050" dirty="0"/>
              <a:t>Ngn3 low EP: 0.8	2      Beta: 0.95</a:t>
            </a:r>
          </a:p>
          <a:p>
            <a:r>
              <a:rPr lang="ca-ES" sz="1050" dirty="0"/>
              <a:t>Ngn3 high EP: 0.91     Delta: 0.95</a:t>
            </a:r>
          </a:p>
          <a:p>
            <a:r>
              <a:rPr lang="ca-ES" sz="1050" dirty="0"/>
              <a:t>Pre-endocrine: 0.97   Epsilon: 0.80</a:t>
            </a:r>
          </a:p>
          <a:p>
            <a:endParaRPr lang="ca-ES" sz="1000" dirty="0"/>
          </a:p>
          <a:p>
            <a:endParaRPr lang="ca-ES" sz="1000" dirty="0"/>
          </a:p>
        </p:txBody>
      </p:sp>
      <p:sp>
        <p:nvSpPr>
          <p:cNvPr id="29" name="QuadreDeText 28">
            <a:extLst>
              <a:ext uri="{FF2B5EF4-FFF2-40B4-BE49-F238E27FC236}">
                <a16:creationId xmlns:a16="http://schemas.microsoft.com/office/drawing/2014/main" id="{41AE5CE0-030B-1D3A-52D0-89EEF51B29C4}"/>
              </a:ext>
            </a:extLst>
          </p:cNvPr>
          <p:cNvSpPr txBox="1"/>
          <p:nvPr/>
        </p:nvSpPr>
        <p:spPr>
          <a:xfrm>
            <a:off x="6859949" y="2614505"/>
            <a:ext cx="228971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50" dirty="0"/>
              <a:t>Ductal: 0.84	        Alpha: 0.85</a:t>
            </a:r>
          </a:p>
          <a:p>
            <a:r>
              <a:rPr lang="ca-ES" sz="1050" dirty="0"/>
              <a:t>Ngn3 low EP: 0.73      Beta: 0.95</a:t>
            </a:r>
          </a:p>
          <a:p>
            <a:r>
              <a:rPr lang="ca-ES" sz="1050" dirty="0"/>
              <a:t>Ngn3 high EP: 0.92     Delta: 1</a:t>
            </a:r>
          </a:p>
          <a:p>
            <a:r>
              <a:rPr lang="ca-ES" sz="1050" dirty="0"/>
              <a:t>Pre-endocrine: 0.98   Epsilon: 0.93</a:t>
            </a:r>
          </a:p>
          <a:p>
            <a:endParaRPr lang="ca-ES" sz="1000" dirty="0"/>
          </a:p>
          <a:p>
            <a:endParaRPr lang="ca-ES" sz="1000" dirty="0"/>
          </a:p>
        </p:txBody>
      </p:sp>
      <p:sp>
        <p:nvSpPr>
          <p:cNvPr id="30" name="QuadreDeText 29">
            <a:extLst>
              <a:ext uri="{FF2B5EF4-FFF2-40B4-BE49-F238E27FC236}">
                <a16:creationId xmlns:a16="http://schemas.microsoft.com/office/drawing/2014/main" id="{560458FC-5BB2-EDDE-9146-B12D5F8F3F67}"/>
              </a:ext>
            </a:extLst>
          </p:cNvPr>
          <p:cNvSpPr txBox="1"/>
          <p:nvPr/>
        </p:nvSpPr>
        <p:spPr>
          <a:xfrm>
            <a:off x="9168586" y="2614505"/>
            <a:ext cx="26957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50" dirty="0"/>
              <a:t>Ductal: 0.86	        Alpha: 0.86</a:t>
            </a:r>
          </a:p>
          <a:p>
            <a:r>
              <a:rPr lang="ca-ES" sz="1050" dirty="0"/>
              <a:t>Ngn3 low EP: 0.74      Beta: 0.94</a:t>
            </a:r>
          </a:p>
          <a:p>
            <a:r>
              <a:rPr lang="ca-ES" sz="1050" dirty="0"/>
              <a:t>Ngn3 high EP: 0.96     Delta: 0.98</a:t>
            </a:r>
          </a:p>
          <a:p>
            <a:r>
              <a:rPr lang="ca-ES" sz="1050" dirty="0"/>
              <a:t>Pre-endocrine: 0.97   Epsilon: 0.80</a:t>
            </a:r>
          </a:p>
          <a:p>
            <a:endParaRPr lang="ca-ES" sz="1000" dirty="0"/>
          </a:p>
          <a:p>
            <a:endParaRPr lang="ca-ES" sz="1000" dirty="0"/>
          </a:p>
        </p:txBody>
      </p:sp>
      <p:grpSp>
        <p:nvGrpSpPr>
          <p:cNvPr id="2" name="Agrupa 1">
            <a:extLst>
              <a:ext uri="{FF2B5EF4-FFF2-40B4-BE49-F238E27FC236}">
                <a16:creationId xmlns:a16="http://schemas.microsoft.com/office/drawing/2014/main" id="{63E4241B-1563-B13B-DBE0-AD199E00BC26}"/>
              </a:ext>
            </a:extLst>
          </p:cNvPr>
          <p:cNvGrpSpPr/>
          <p:nvPr/>
        </p:nvGrpSpPr>
        <p:grpSpPr>
          <a:xfrm>
            <a:off x="958279" y="336936"/>
            <a:ext cx="10275442" cy="6184127"/>
            <a:chOff x="233511" y="447582"/>
            <a:chExt cx="10275442" cy="6184127"/>
          </a:xfrm>
        </p:grpSpPr>
        <p:grpSp>
          <p:nvGrpSpPr>
            <p:cNvPr id="27" name="Agrupa 26">
              <a:extLst>
                <a:ext uri="{FF2B5EF4-FFF2-40B4-BE49-F238E27FC236}">
                  <a16:creationId xmlns:a16="http://schemas.microsoft.com/office/drawing/2014/main" id="{367C83D7-64CF-DEA6-703C-F6D080F7B7FF}"/>
                </a:ext>
              </a:extLst>
            </p:cNvPr>
            <p:cNvGrpSpPr/>
            <p:nvPr/>
          </p:nvGrpSpPr>
          <p:grpSpPr>
            <a:xfrm>
              <a:off x="719502" y="816914"/>
              <a:ext cx="9708353" cy="5814795"/>
              <a:chOff x="119138" y="114950"/>
              <a:chExt cx="10884478" cy="6535033"/>
            </a:xfrm>
          </p:grpSpPr>
          <p:pic>
            <p:nvPicPr>
              <p:cNvPr id="6" name="Imatge 5">
                <a:extLst>
                  <a:ext uri="{FF2B5EF4-FFF2-40B4-BE49-F238E27FC236}">
                    <a16:creationId xmlns:a16="http://schemas.microsoft.com/office/drawing/2014/main" id="{BE91E717-CDBE-6E7E-D96D-546DF0867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9138" y="1347682"/>
                <a:ext cx="2867617" cy="2168390"/>
              </a:xfrm>
              <a:prstGeom prst="rect">
                <a:avLst/>
              </a:prstGeom>
            </p:spPr>
          </p:pic>
          <p:pic>
            <p:nvPicPr>
              <p:cNvPr id="8" name="Imatge 7">
                <a:extLst>
                  <a:ext uri="{FF2B5EF4-FFF2-40B4-BE49-F238E27FC236}">
                    <a16:creationId xmlns:a16="http://schemas.microsoft.com/office/drawing/2014/main" id="{9EE76BEA-74C2-9A84-2D4F-DD2A5B771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83" y="114950"/>
                <a:ext cx="2331322" cy="1797529"/>
              </a:xfrm>
              <a:prstGeom prst="rect">
                <a:avLst/>
              </a:prstGeom>
            </p:spPr>
          </p:pic>
          <p:pic>
            <p:nvPicPr>
              <p:cNvPr id="10" name="Imatge 9">
                <a:extLst>
                  <a:ext uri="{FF2B5EF4-FFF2-40B4-BE49-F238E27FC236}">
                    <a16:creationId xmlns:a16="http://schemas.microsoft.com/office/drawing/2014/main" id="{33A203FC-19ED-9325-1250-17E8A9D99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5988" y="3233056"/>
                <a:ext cx="2570990" cy="1922105"/>
              </a:xfrm>
              <a:prstGeom prst="rect">
                <a:avLst/>
              </a:prstGeom>
            </p:spPr>
          </p:pic>
          <p:pic>
            <p:nvPicPr>
              <p:cNvPr id="12" name="Imatge 11">
                <a:extLst>
                  <a:ext uri="{FF2B5EF4-FFF2-40B4-BE49-F238E27FC236}">
                    <a16:creationId xmlns:a16="http://schemas.microsoft.com/office/drawing/2014/main" id="{BB924AE0-EBC1-2D6B-8974-1084CF7E4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3385" y="5155161"/>
                <a:ext cx="2036195" cy="1471648"/>
              </a:xfrm>
              <a:prstGeom prst="rect">
                <a:avLst/>
              </a:prstGeom>
            </p:spPr>
          </p:pic>
          <p:pic>
            <p:nvPicPr>
              <p:cNvPr id="14" name="Imatge 13">
                <a:extLst>
                  <a:ext uri="{FF2B5EF4-FFF2-40B4-BE49-F238E27FC236}">
                    <a16:creationId xmlns:a16="http://schemas.microsoft.com/office/drawing/2014/main" id="{218BB821-111A-AEFE-619E-706C843F4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861" y="3890865"/>
                <a:ext cx="2024170" cy="1509942"/>
              </a:xfrm>
              <a:prstGeom prst="rect">
                <a:avLst/>
              </a:prstGeom>
            </p:spPr>
          </p:pic>
          <p:pic>
            <p:nvPicPr>
              <p:cNvPr id="16" name="Imatge 15">
                <a:extLst>
                  <a:ext uri="{FF2B5EF4-FFF2-40B4-BE49-F238E27FC236}">
                    <a16:creationId xmlns:a16="http://schemas.microsoft.com/office/drawing/2014/main" id="{86C2ABFA-5572-4FC5-5371-2D0FA5A01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239527"/>
                <a:ext cx="2190071" cy="1682579"/>
              </a:xfrm>
              <a:prstGeom prst="rect">
                <a:avLst/>
              </a:prstGeom>
            </p:spPr>
          </p:pic>
          <p:pic>
            <p:nvPicPr>
              <p:cNvPr id="18" name="Imatge 17">
                <a:extLst>
                  <a:ext uri="{FF2B5EF4-FFF2-40B4-BE49-F238E27FC236}">
                    <a16:creationId xmlns:a16="http://schemas.microsoft.com/office/drawing/2014/main" id="{02EBBEAB-9686-A48A-744B-EB785F3A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7175" y="3305915"/>
                <a:ext cx="2347719" cy="1776386"/>
              </a:xfrm>
              <a:prstGeom prst="rect">
                <a:avLst/>
              </a:prstGeom>
            </p:spPr>
          </p:pic>
          <p:pic>
            <p:nvPicPr>
              <p:cNvPr id="20" name="Imatge 19">
                <a:extLst>
                  <a:ext uri="{FF2B5EF4-FFF2-40B4-BE49-F238E27FC236}">
                    <a16:creationId xmlns:a16="http://schemas.microsoft.com/office/drawing/2014/main" id="{6F454C91-67FB-D887-3146-175B1DA5D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6081" y="5187220"/>
                <a:ext cx="1889906" cy="1407530"/>
              </a:xfrm>
              <a:prstGeom prst="rect">
                <a:avLst/>
              </a:prstGeom>
            </p:spPr>
          </p:pic>
          <p:pic>
            <p:nvPicPr>
              <p:cNvPr id="22" name="Imatge 21">
                <a:extLst>
                  <a:ext uri="{FF2B5EF4-FFF2-40B4-BE49-F238E27FC236}">
                    <a16:creationId xmlns:a16="http://schemas.microsoft.com/office/drawing/2014/main" id="{6E09FC6F-3731-7876-FF51-551E4FB77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1066" y="114950"/>
                <a:ext cx="2190071" cy="1693573"/>
              </a:xfrm>
              <a:prstGeom prst="rect">
                <a:avLst/>
              </a:prstGeom>
            </p:spPr>
          </p:pic>
          <p:pic>
            <p:nvPicPr>
              <p:cNvPr id="24" name="Imatge 23">
                <a:extLst>
                  <a:ext uri="{FF2B5EF4-FFF2-40B4-BE49-F238E27FC236}">
                    <a16:creationId xmlns:a16="http://schemas.microsoft.com/office/drawing/2014/main" id="{2C586BBB-2952-0A84-CE0E-36BF64532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8585" y="3289622"/>
                <a:ext cx="2455031" cy="1808971"/>
              </a:xfrm>
              <a:prstGeom prst="rect">
                <a:avLst/>
              </a:prstGeom>
            </p:spPr>
          </p:pic>
          <p:pic>
            <p:nvPicPr>
              <p:cNvPr id="26" name="Imatge 25">
                <a:extLst>
                  <a:ext uri="{FF2B5EF4-FFF2-40B4-BE49-F238E27FC236}">
                    <a16:creationId xmlns:a16="http://schemas.microsoft.com/office/drawing/2014/main" id="{ED41EE6C-0CF5-16DA-0325-8FA842A4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58002" y="5131987"/>
                <a:ext cx="2036196" cy="1517996"/>
              </a:xfrm>
              <a:prstGeom prst="rect">
                <a:avLst/>
              </a:prstGeom>
            </p:spPr>
          </p:pic>
        </p:grp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C38A9633-BABD-0E0D-DDF7-99B0A48FAF4C}"/>
                </a:ext>
              </a:extLst>
            </p:cNvPr>
            <p:cNvSpPr txBox="1"/>
            <p:nvPr/>
          </p:nvSpPr>
          <p:spPr>
            <a:xfrm rot="16200000">
              <a:off x="-445423" y="3398234"/>
              <a:ext cx="172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87DF0DDD-1D09-B667-F393-F3CE3F59371C}"/>
                </a:ext>
              </a:extLst>
            </p:cNvPr>
            <p:cNvSpPr txBox="1"/>
            <p:nvPr/>
          </p:nvSpPr>
          <p:spPr>
            <a:xfrm>
              <a:off x="3618809" y="447582"/>
              <a:ext cx="2079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 1</a:t>
              </a:r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935A0C01-DE49-68B9-0F12-450304CEFEC3}"/>
                </a:ext>
              </a:extLst>
            </p:cNvPr>
            <p:cNvSpPr txBox="1"/>
            <p:nvPr/>
          </p:nvSpPr>
          <p:spPr>
            <a:xfrm>
              <a:off x="5987539" y="465073"/>
              <a:ext cx="2079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 2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5B1028EE-7FF9-5E3B-1F7B-7F2C4FC96CDB}"/>
                </a:ext>
              </a:extLst>
            </p:cNvPr>
            <p:cNvSpPr txBox="1"/>
            <p:nvPr/>
          </p:nvSpPr>
          <p:spPr>
            <a:xfrm>
              <a:off x="8429543" y="465073"/>
              <a:ext cx="2079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27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tge 9">
            <a:extLst>
              <a:ext uri="{FF2B5EF4-FFF2-40B4-BE49-F238E27FC236}">
                <a16:creationId xmlns:a16="http://schemas.microsoft.com/office/drawing/2014/main" id="{CCF69226-581A-1ECE-7D8A-E94CF62B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54" y="1901464"/>
            <a:ext cx="1892340" cy="1383949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5B172862-2CF1-F301-AA0D-DA69A6EBB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05" y="1877351"/>
            <a:ext cx="1892340" cy="1384882"/>
          </a:xfrm>
          <a:prstGeom prst="rect">
            <a:avLst/>
          </a:prstGeom>
        </p:spPr>
      </p:pic>
      <p:sp>
        <p:nvSpPr>
          <p:cNvPr id="20" name="QuadreDeText 19">
            <a:extLst>
              <a:ext uri="{FF2B5EF4-FFF2-40B4-BE49-F238E27FC236}">
                <a16:creationId xmlns:a16="http://schemas.microsoft.com/office/drawing/2014/main" id="{AE735E8B-58A3-8210-B8F3-BF6084276AEA}"/>
              </a:ext>
            </a:extLst>
          </p:cNvPr>
          <p:cNvSpPr txBox="1"/>
          <p:nvPr/>
        </p:nvSpPr>
        <p:spPr>
          <a:xfrm>
            <a:off x="3472739" y="94574"/>
            <a:ext cx="273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200" b="1" dirty="0"/>
              <a:t>Pipeline 1</a:t>
            </a:r>
          </a:p>
        </p:txBody>
      </p: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0EBC5672-DB1F-9F8C-590E-B5502D3D5D7A}"/>
              </a:ext>
            </a:extLst>
          </p:cNvPr>
          <p:cNvSpPr txBox="1"/>
          <p:nvPr/>
        </p:nvSpPr>
        <p:spPr>
          <a:xfrm>
            <a:off x="6263873" y="94342"/>
            <a:ext cx="273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200" b="1" dirty="0"/>
              <a:t>Pipeline 2</a:t>
            </a:r>
          </a:p>
        </p:txBody>
      </p:sp>
      <p:grpSp>
        <p:nvGrpSpPr>
          <p:cNvPr id="25" name="Agrupa 24">
            <a:extLst>
              <a:ext uri="{FF2B5EF4-FFF2-40B4-BE49-F238E27FC236}">
                <a16:creationId xmlns:a16="http://schemas.microsoft.com/office/drawing/2014/main" id="{A28CF846-CDB7-B244-C3FE-D2AE3DB38144}"/>
              </a:ext>
            </a:extLst>
          </p:cNvPr>
          <p:cNvGrpSpPr/>
          <p:nvPr/>
        </p:nvGrpSpPr>
        <p:grpSpPr>
          <a:xfrm>
            <a:off x="6128798" y="5292876"/>
            <a:ext cx="3005422" cy="1565124"/>
            <a:chOff x="3562641" y="4430236"/>
            <a:chExt cx="3005422" cy="1565124"/>
          </a:xfrm>
        </p:grpSpPr>
        <p:sp>
          <p:nvSpPr>
            <p:cNvPr id="18" name="QuadreDeText 17">
              <a:extLst>
                <a:ext uri="{FF2B5EF4-FFF2-40B4-BE49-F238E27FC236}">
                  <a16:creationId xmlns:a16="http://schemas.microsoft.com/office/drawing/2014/main" id="{18971CAB-6AC3-504F-DF87-73F34F685538}"/>
                </a:ext>
              </a:extLst>
            </p:cNvPr>
            <p:cNvSpPr txBox="1"/>
            <p:nvPr/>
          </p:nvSpPr>
          <p:spPr>
            <a:xfrm>
              <a:off x="3562641" y="4430236"/>
              <a:ext cx="2607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100" b="1" dirty="0"/>
                <a:t>Mean cosine similarity</a:t>
              </a:r>
            </a:p>
          </p:txBody>
        </p:sp>
        <p:sp>
          <p:nvSpPr>
            <p:cNvPr id="5" name="QuadreDeText 4">
              <a:extLst>
                <a:ext uri="{FF2B5EF4-FFF2-40B4-BE49-F238E27FC236}">
                  <a16:creationId xmlns:a16="http://schemas.microsoft.com/office/drawing/2014/main" id="{9C729168-13F9-D324-9FFF-784554C53904}"/>
                </a:ext>
              </a:extLst>
            </p:cNvPr>
            <p:cNvSpPr txBox="1"/>
            <p:nvPr/>
          </p:nvSpPr>
          <p:spPr>
            <a:xfrm>
              <a:off x="3872309" y="4787337"/>
              <a:ext cx="2695754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26400"/>
              <a:r>
                <a:rPr lang="ca-ES" sz="1050" dirty="0"/>
                <a:t>Ductal: 0.86	Alpha: 0.86</a:t>
              </a:r>
            </a:p>
            <a:p>
              <a:pPr defTabSz="626400"/>
              <a:r>
                <a:rPr lang="ca-ES" sz="1050" dirty="0"/>
                <a:t>Ngn3 low EP: 0.74 	Beta: 0.94</a:t>
              </a:r>
            </a:p>
            <a:p>
              <a:pPr defTabSz="626400"/>
              <a:r>
                <a:rPr lang="ca-ES" sz="1050" dirty="0"/>
                <a:t>Ngn3 high EP: 0.96 	Delta: 0.98</a:t>
              </a:r>
            </a:p>
            <a:p>
              <a:pPr defTabSz="626400"/>
              <a:r>
                <a:rPr lang="ca-ES" sz="1050" dirty="0"/>
                <a:t>Pre-endocrine: 0.97 	Epsilon: 0.80</a:t>
              </a:r>
            </a:p>
            <a:p>
              <a:pPr defTabSz="360000"/>
              <a:r>
                <a:rPr lang="ca-ES" sz="1050" dirty="0"/>
                <a:t>	</a:t>
              </a:r>
            </a:p>
            <a:p>
              <a:endParaRPr lang="ca-ES" sz="1000" dirty="0"/>
            </a:p>
            <a:p>
              <a:endParaRPr lang="ca-ES" sz="1000" dirty="0"/>
            </a:p>
          </p:txBody>
        </p:sp>
      </p:grpSp>
      <p:grpSp>
        <p:nvGrpSpPr>
          <p:cNvPr id="24" name="Agrupa 23">
            <a:extLst>
              <a:ext uri="{FF2B5EF4-FFF2-40B4-BE49-F238E27FC236}">
                <a16:creationId xmlns:a16="http://schemas.microsoft.com/office/drawing/2014/main" id="{A0F1E5A5-9CCE-C2F3-283C-1FC025E02A0F}"/>
              </a:ext>
            </a:extLst>
          </p:cNvPr>
          <p:cNvGrpSpPr/>
          <p:nvPr/>
        </p:nvGrpSpPr>
        <p:grpSpPr>
          <a:xfrm>
            <a:off x="3536641" y="5292876"/>
            <a:ext cx="2837477" cy="1565124"/>
            <a:chOff x="6141909" y="4430236"/>
            <a:chExt cx="2837477" cy="1565124"/>
          </a:xfrm>
        </p:grpSpPr>
        <p:sp>
          <p:nvSpPr>
            <p:cNvPr id="4" name="QuadreDeText 3">
              <a:extLst>
                <a:ext uri="{FF2B5EF4-FFF2-40B4-BE49-F238E27FC236}">
                  <a16:creationId xmlns:a16="http://schemas.microsoft.com/office/drawing/2014/main" id="{DD82CD06-2D38-C14D-6915-1684DFD58E2C}"/>
                </a:ext>
              </a:extLst>
            </p:cNvPr>
            <p:cNvSpPr txBox="1"/>
            <p:nvPr/>
          </p:nvSpPr>
          <p:spPr>
            <a:xfrm>
              <a:off x="6141909" y="4430236"/>
              <a:ext cx="2607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sz="1100" b="1" dirty="0"/>
                <a:t>Mean cosine similarity </a:t>
              </a:r>
            </a:p>
          </p:txBody>
        </p:sp>
        <p:sp>
          <p:nvSpPr>
            <p:cNvPr id="9" name="QuadreDeText 8">
              <a:extLst>
                <a:ext uri="{FF2B5EF4-FFF2-40B4-BE49-F238E27FC236}">
                  <a16:creationId xmlns:a16="http://schemas.microsoft.com/office/drawing/2014/main" id="{95D42539-DAC3-4575-FDF1-88074E5B930C}"/>
                </a:ext>
              </a:extLst>
            </p:cNvPr>
            <p:cNvSpPr txBox="1"/>
            <p:nvPr/>
          </p:nvSpPr>
          <p:spPr>
            <a:xfrm>
              <a:off x="6283632" y="4787337"/>
              <a:ext cx="2695754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26400"/>
              <a:r>
                <a:rPr lang="ca-ES" sz="1050" dirty="0"/>
                <a:t>Ductal: 0.86	Alpha: 0.79</a:t>
              </a:r>
            </a:p>
            <a:p>
              <a:pPr defTabSz="626400"/>
              <a:r>
                <a:rPr lang="ca-ES" sz="1050" dirty="0"/>
                <a:t>Ngn3 low EP: 0.75 	Beta: 0.92</a:t>
              </a:r>
            </a:p>
            <a:p>
              <a:pPr defTabSz="626400"/>
              <a:r>
                <a:rPr lang="ca-ES" sz="1050" dirty="0"/>
                <a:t>Ngn3 high EP: 0.87 	Delta: 1</a:t>
              </a:r>
            </a:p>
            <a:p>
              <a:pPr defTabSz="626400"/>
              <a:r>
                <a:rPr lang="ca-ES" sz="1050" dirty="0"/>
                <a:t>Pre-endocrine: 0.95 	Epsilon: 0.80</a:t>
              </a:r>
            </a:p>
            <a:p>
              <a:pPr defTabSz="360000"/>
              <a:r>
                <a:rPr lang="ca-ES" sz="1050" dirty="0"/>
                <a:t>	</a:t>
              </a:r>
            </a:p>
            <a:p>
              <a:endParaRPr lang="ca-ES" sz="1000" dirty="0"/>
            </a:p>
            <a:p>
              <a:endParaRPr lang="ca-ES" sz="1000" dirty="0"/>
            </a:p>
          </p:txBody>
        </p:sp>
      </p:grpSp>
      <p:pic>
        <p:nvPicPr>
          <p:cNvPr id="14" name="Imatge 13">
            <a:extLst>
              <a:ext uri="{FF2B5EF4-FFF2-40B4-BE49-F238E27FC236}">
                <a16:creationId xmlns:a16="http://schemas.microsoft.com/office/drawing/2014/main" id="{25F5481E-AC54-0379-1A76-7D3728B2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205" y="498978"/>
            <a:ext cx="2017510" cy="1282882"/>
          </a:xfrm>
          <a:prstGeom prst="rect">
            <a:avLst/>
          </a:prstGeom>
        </p:spPr>
      </p:pic>
      <p:pic>
        <p:nvPicPr>
          <p:cNvPr id="23" name="Imatge 22">
            <a:extLst>
              <a:ext uri="{FF2B5EF4-FFF2-40B4-BE49-F238E27FC236}">
                <a16:creationId xmlns:a16="http://schemas.microsoft.com/office/drawing/2014/main" id="{5071EEBF-E7EC-7512-4B99-DD6EA515F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754" y="498978"/>
            <a:ext cx="2017510" cy="1305725"/>
          </a:xfrm>
          <a:prstGeom prst="rect">
            <a:avLst/>
          </a:prstGeom>
        </p:spPr>
      </p:pic>
      <p:pic>
        <p:nvPicPr>
          <p:cNvPr id="3" name="Imatge 2">
            <a:extLst>
              <a:ext uri="{FF2B5EF4-FFF2-40B4-BE49-F238E27FC236}">
                <a16:creationId xmlns:a16="http://schemas.microsoft.com/office/drawing/2014/main" id="{7808494B-4F0C-37C3-975F-B2EA83D84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620" y="3357724"/>
            <a:ext cx="2231583" cy="1917209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CA6A7AA4-EA13-6DF4-DA4E-BAA9AFD71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699" y="3357724"/>
            <a:ext cx="2238568" cy="19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292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182</Words>
  <Application>Microsoft Office PowerPoint</Application>
  <PresentationFormat>Pantalla panoràmica</PresentationFormat>
  <Paragraphs>34</Paragraphs>
  <Slides>4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l'Office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Tomàs Montserrat</dc:creator>
  <cp:lastModifiedBy>Tomàs Montserrat</cp:lastModifiedBy>
  <cp:revision>9</cp:revision>
  <dcterms:created xsi:type="dcterms:W3CDTF">2022-09-23T10:06:02Z</dcterms:created>
  <dcterms:modified xsi:type="dcterms:W3CDTF">2022-09-28T13:23:31Z</dcterms:modified>
</cp:coreProperties>
</file>